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1" r:id="rId4"/>
    <p:sldId id="265" r:id="rId5"/>
    <p:sldId id="260" r:id="rId6"/>
    <p:sldId id="259" r:id="rId7"/>
    <p:sldId id="262" r:id="rId8"/>
    <p:sldId id="266" r:id="rId9"/>
    <p:sldId id="269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9CE6-04C8-4213-B252-42C2738DFD03}" type="datetimeFigureOut">
              <a:rPr lang="en-US" smtClean="0"/>
              <a:t>31.05.2020.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A51102B-1A4B-4AB1-851A-66C634EE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6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9CE6-04C8-4213-B252-42C2738DFD03}" type="datetimeFigureOut">
              <a:rPr lang="en-US" smtClean="0"/>
              <a:t>31.05.2020.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A51102B-1A4B-4AB1-851A-66C634EE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1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9CE6-04C8-4213-B252-42C2738DFD03}" type="datetimeFigureOut">
              <a:rPr lang="en-US" smtClean="0"/>
              <a:t>31.05.2020.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A51102B-1A4B-4AB1-851A-66C634EE15E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3139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9CE6-04C8-4213-B252-42C2738DFD03}" type="datetimeFigureOut">
              <a:rPr lang="en-US" smtClean="0"/>
              <a:t>31.05.2020.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51102B-1A4B-4AB1-851A-66C634EE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51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9CE6-04C8-4213-B252-42C2738DFD03}" type="datetimeFigureOut">
              <a:rPr lang="en-US" smtClean="0"/>
              <a:t>31.05.2020.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51102B-1A4B-4AB1-851A-66C634EE15E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3514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9CE6-04C8-4213-B252-42C2738DFD03}" type="datetimeFigureOut">
              <a:rPr lang="en-US" smtClean="0"/>
              <a:t>31.05.2020.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51102B-1A4B-4AB1-851A-66C634EE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60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9CE6-04C8-4213-B252-42C2738DFD03}" type="datetimeFigureOut">
              <a:rPr lang="en-US" smtClean="0"/>
              <a:t>31.05.2020.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02B-1A4B-4AB1-851A-66C634EE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1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9CE6-04C8-4213-B252-42C2738DFD03}" type="datetimeFigureOut">
              <a:rPr lang="en-US" smtClean="0"/>
              <a:t>31.05.2020.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02B-1A4B-4AB1-851A-66C634EE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8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9CE6-04C8-4213-B252-42C2738DFD03}" type="datetimeFigureOut">
              <a:rPr lang="en-US" smtClean="0"/>
              <a:t>31.05.2020.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02B-1A4B-4AB1-851A-66C634EE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1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9CE6-04C8-4213-B252-42C2738DFD03}" type="datetimeFigureOut">
              <a:rPr lang="en-US" smtClean="0"/>
              <a:t>31.05.2020.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A51102B-1A4B-4AB1-851A-66C634EE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0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9CE6-04C8-4213-B252-42C2738DFD03}" type="datetimeFigureOut">
              <a:rPr lang="en-US" smtClean="0"/>
              <a:t>31.05.2020.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A51102B-1A4B-4AB1-851A-66C634EE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0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9CE6-04C8-4213-B252-42C2738DFD03}" type="datetimeFigureOut">
              <a:rPr lang="en-US" smtClean="0"/>
              <a:t>31.05.2020.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A51102B-1A4B-4AB1-851A-66C634EE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3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9CE6-04C8-4213-B252-42C2738DFD03}" type="datetimeFigureOut">
              <a:rPr lang="en-US" smtClean="0"/>
              <a:t>31.05.2020.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02B-1A4B-4AB1-851A-66C634EE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4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9CE6-04C8-4213-B252-42C2738DFD03}" type="datetimeFigureOut">
              <a:rPr lang="en-US" smtClean="0"/>
              <a:t>31.05.2020.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02B-1A4B-4AB1-851A-66C634EE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1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9CE6-04C8-4213-B252-42C2738DFD03}" type="datetimeFigureOut">
              <a:rPr lang="en-US" smtClean="0"/>
              <a:t>31.05.2020.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02B-1A4B-4AB1-851A-66C634EE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2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9CE6-04C8-4213-B252-42C2738DFD03}" type="datetimeFigureOut">
              <a:rPr lang="en-US" smtClean="0"/>
              <a:t>31.05.2020.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51102B-1A4B-4AB1-851A-66C634EE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4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19CE6-04C8-4213-B252-42C2738DFD03}" type="datetimeFigureOut">
              <a:rPr lang="en-US" smtClean="0"/>
              <a:t>31.05.2020.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A51102B-1A4B-4AB1-851A-66C634EE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3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3989F-5938-40FD-9D58-3B2CF80E6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7739" y="724797"/>
            <a:ext cx="9144000" cy="2387600"/>
          </a:xfrm>
        </p:spPr>
        <p:txBody>
          <a:bodyPr>
            <a:normAutofit/>
          </a:bodyPr>
          <a:lstStyle/>
          <a:p>
            <a:r>
              <a:rPr lang="sr-Cyrl-RS" sz="3600" dirty="0"/>
              <a:t>Циљ бира средства у условима ванредне ситуације – огледи из физике у условима социјалне изолације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4A4FB6-BD5F-44C8-90C3-307B47CA0B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r-Cyrl-RS" dirty="0"/>
              <a:t>Примена Омовог закона, хидростатички притисак, Паскалов закон, закон , закон спојених судова</a:t>
            </a:r>
            <a:endParaRPr lang="en-US" dirty="0"/>
          </a:p>
          <a:p>
            <a:r>
              <a:rPr lang="sr-Cyrl-RS" dirty="0"/>
              <a:t>Наставик: Силвана Живковић</a:t>
            </a:r>
          </a:p>
          <a:p>
            <a:r>
              <a:rPr lang="sr-Cyrl-RS" dirty="0"/>
              <a:t>О.Ш.“Петефи Шандор“</a:t>
            </a:r>
          </a:p>
          <a:p>
            <a:r>
              <a:rPr lang="sr-Cyrl-RS" dirty="0"/>
              <a:t>О.Ш.“Душан Радовић“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64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BE14C8-EB22-4CF0-991A-670877F75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4" y="1207115"/>
            <a:ext cx="3681045" cy="1954767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ACAA90-F177-496D-AC8D-BDCE1C5E3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049" y="3348776"/>
            <a:ext cx="3087022" cy="27531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0BDF39-27E8-4E78-9DE2-597CF39B8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726" y="644862"/>
            <a:ext cx="2997667" cy="27039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68AB92-54D3-4751-8451-B47130DFD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20" y="3429000"/>
            <a:ext cx="3681045" cy="28270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33E66B8-16DE-4A73-A1D3-0CD111C35E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066" y="3722002"/>
            <a:ext cx="3927177" cy="25340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6095BB-E318-4216-BC47-553885FF95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4" y="2911078"/>
            <a:ext cx="3681045" cy="87539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F503BB8-56DF-4912-8CE4-B0FD9A033FA5}"/>
              </a:ext>
            </a:extLst>
          </p:cNvPr>
          <p:cNvSpPr txBox="1"/>
          <p:nvPr/>
        </p:nvSpPr>
        <p:spPr>
          <a:xfrm>
            <a:off x="5502243" y="1207115"/>
            <a:ext cx="34038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Ученици су попунили анкету и имали да оценом од 1 до пет изразе слагање са изјавом, где је 1 не слагање, 5 је слагање у потпуности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917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D8242-08E5-4E04-801E-DD3693DF6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dirty="0"/>
              <a:t>Циљ пројекта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76C33-B9F1-4308-B49D-81FA0789A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734" y="973007"/>
            <a:ext cx="8915400" cy="2663687"/>
          </a:xfrm>
        </p:spPr>
        <p:txBody>
          <a:bodyPr/>
          <a:lstStyle/>
          <a:p>
            <a:r>
              <a:rPr lang="sr-Cyrl-RS" dirty="0"/>
              <a:t>Развој одговорности код ученика за сопствено учење</a:t>
            </a:r>
          </a:p>
          <a:p>
            <a:r>
              <a:rPr lang="sr-Cyrl-RS" dirty="0"/>
              <a:t>Стицање функционалне научне писмености</a:t>
            </a:r>
          </a:p>
          <a:p>
            <a:r>
              <a:rPr lang="sr-Cyrl-RS" dirty="0"/>
              <a:t>Оспособљавање ученика за уочавање и примену физичких закона у савременом животу</a:t>
            </a:r>
          </a:p>
          <a:p>
            <a:r>
              <a:rPr lang="sr-Cyrl-RS" dirty="0"/>
              <a:t>Развој логичког и критичког мишљења</a:t>
            </a:r>
          </a:p>
          <a:p>
            <a:r>
              <a:rPr lang="sr-Cyrl-RS" dirty="0"/>
              <a:t>Развој способности ученика за употребу ИКТ-а</a:t>
            </a:r>
          </a:p>
          <a:p>
            <a:r>
              <a:rPr lang="sr-Cyrl-RS" dirty="0"/>
              <a:t>Развој вршњачог учења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49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C315A-20E9-4E03-924E-A9046B5EE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1316"/>
            <a:ext cx="10515600" cy="4230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/>
              <a:t> Исходи пројекта</a:t>
            </a:r>
            <a:r>
              <a:rPr lang="en-US" dirty="0"/>
              <a:t>-</a:t>
            </a:r>
            <a:r>
              <a:rPr lang="sr-Cyrl-RS" dirty="0"/>
              <a:t>По завршетку овог пројекта ученици су способни да:</a:t>
            </a:r>
          </a:p>
          <a:p>
            <a:r>
              <a:rPr lang="sr-Cyrl-RS" dirty="0"/>
              <a:t>Уочи  примену Паскаловог закона, израза за хидростатички притисак, закона спојених судова у савременом животу, Омовог закона</a:t>
            </a:r>
          </a:p>
          <a:p>
            <a:r>
              <a:rPr lang="sr-Cyrl-RS" dirty="0"/>
              <a:t>Да покаже да зна да се сналази на виртуелној лабораторији </a:t>
            </a:r>
            <a:r>
              <a:rPr lang="en-US" dirty="0"/>
              <a:t>,</a:t>
            </a:r>
            <a:r>
              <a:rPr lang="sr-Cyrl-RS" dirty="0"/>
              <a:t> неким од мајкрсофт офис програма, апликације за снимање и фотографисање </a:t>
            </a:r>
          </a:p>
          <a:p>
            <a:r>
              <a:rPr lang="sr-Cyrl-RS" dirty="0"/>
              <a:t>Да на посматра физичке појаве, документује дешавања и на основу теоријских разматрања изведе закључке</a:t>
            </a:r>
          </a:p>
          <a:p>
            <a:r>
              <a:rPr lang="sr-Cyrl-RS" dirty="0"/>
              <a:t>Да се снађе на виртуелној платформи за извођење огледа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AC8BE8-F5B8-4FDC-8534-F2C40BF5B7CA}"/>
              </a:ext>
            </a:extLst>
          </p:cNvPr>
          <p:cNvSpPr txBox="1"/>
          <p:nvPr/>
        </p:nvSpPr>
        <p:spPr>
          <a:xfrm>
            <a:off x="1758462" y="703385"/>
            <a:ext cx="880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2235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CFD6AC-22D0-4098-8BA4-19B203BB1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286" y="508795"/>
            <a:ext cx="3505199" cy="976312"/>
          </a:xfrm>
        </p:spPr>
        <p:txBody>
          <a:bodyPr>
            <a:normAutofit/>
          </a:bodyPr>
          <a:lstStyle/>
          <a:p>
            <a:br>
              <a:rPr lang="sr-Latn-RS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AEBB70-252A-4499-BEA8-198DF3EEB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54024" y="2361870"/>
            <a:ext cx="3130518" cy="3083814"/>
          </a:xfrm>
        </p:spPr>
        <p:txBody>
          <a:bodyPr>
            <a:normAutofit/>
          </a:bodyPr>
          <a:lstStyle/>
          <a:p>
            <a:r>
              <a:rPr lang="sr-Cyrl-RS" dirty="0"/>
              <a:t>„</a:t>
            </a:r>
            <a:r>
              <a:rPr lang="sr-Latn-RS" dirty="0"/>
              <a:t>U drugom primeru je puna flaša nešto viša od prazne. Kada sam otvorila crevo prazna flaša se punila dok tečnost nije dostigla isti nivo sa gornjom flašom. Sada se u donjoj flaši nalazi više vode,ali je nivo isti.PRINCIP SPOJENIH SUDOVA.</a:t>
            </a:r>
            <a:br>
              <a:rPr lang="sr-Latn-RS" dirty="0"/>
            </a:br>
            <a:r>
              <a:rPr lang="sr-Latn-RS" dirty="0"/>
              <a:t>Princip spojenih sudova je svuda oko nas u svakodnevnom životu: vodovodi,vodoskoci,čajnik. Zahvaljujući principu spojenih sudova i ja menjam vodu u akvarijumu svom ljubimcu.</a:t>
            </a:r>
            <a:r>
              <a:rPr lang="sr-Cyrl-RS" dirty="0"/>
              <a:t>“</a:t>
            </a:r>
            <a:endParaRPr lang="sr-Latn-RS" dirty="0"/>
          </a:p>
          <a:p>
            <a:endParaRPr lang="en-US" dirty="0"/>
          </a:p>
        </p:txBody>
      </p:sp>
      <p:pic>
        <p:nvPicPr>
          <p:cNvPr id="7" name="Slika 7" descr="Slika na kojoj se nalazi zatvoreni prostor, sto, sedenje, računar&#10;&#10;Opis je generisan sa veoma visokim stepenom pouzdanosti">
            <a:extLst>
              <a:ext uri="{FF2B5EF4-FFF2-40B4-BE49-F238E27FC236}">
                <a16:creationId xmlns:a16="http://schemas.microsoft.com/office/drawing/2014/main" id="{0D0DD1AB-3E51-484E-A094-7EA986F93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024" y="445405"/>
            <a:ext cx="2985668" cy="17518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43BBBC-41FF-4803-9E57-7E99C4B06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139" y="445405"/>
            <a:ext cx="2985668" cy="17518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35613F-8B59-48F7-BA0A-333DADFDDC0C}"/>
              </a:ext>
            </a:extLst>
          </p:cNvPr>
          <p:cNvSpPr txBox="1"/>
          <p:nvPr/>
        </p:nvSpPr>
        <p:spPr>
          <a:xfrm>
            <a:off x="8114139" y="2361870"/>
            <a:ext cx="29856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    Na osnovu grafika možemo zaključiti da se sa povećanjem napona proporcionalno povećava i jačina električnestruje.Takođe, primećujemo da se količnik napona i električne struje ne menja.</a:t>
            </a:r>
          </a:p>
          <a:p>
            <a:pPr>
              <a:buNone/>
            </a:pPr>
            <a:r>
              <a:rPr lang="sr-Latn-RS" dirty="0">
                <a:latin typeface="Times New Roman" pitchFamily="18" charset="0"/>
                <a:cs typeface="Times New Roman" pitchFamily="18" charset="0"/>
              </a:rPr>
              <a:t>y=x/k</a:t>
            </a:r>
          </a:p>
          <a:p>
            <a:pPr>
              <a:buNone/>
            </a:pPr>
            <a:r>
              <a:rPr lang="sr-Latn-RS" dirty="0">
                <a:latin typeface="Times New Roman" pitchFamily="18" charset="0"/>
                <a:cs typeface="Times New Roman" pitchFamily="18" charset="0"/>
                <a:sym typeface="Symbol"/>
              </a:rPr>
              <a:t>I=U/R</a:t>
            </a:r>
            <a:endParaRPr lang="sr-Cyrl-RS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buNone/>
            </a:pPr>
            <a:r>
              <a:rPr lang="sr-Latn-RS" dirty="0">
                <a:latin typeface="Times New Roman" pitchFamily="18" charset="0"/>
                <a:cs typeface="Times New Roman" pitchFamily="18" charset="0"/>
              </a:rPr>
              <a:t>Taj odnos je konstantan za svaki provodnik, ali je  njegova vrednost različita za različite provodnike.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“</a:t>
            </a:r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Content Placeholder 7">
            <a:extLst>
              <a:ext uri="{FF2B5EF4-FFF2-40B4-BE49-F238E27FC236}">
                <a16:creationId xmlns:a16="http://schemas.microsoft.com/office/drawing/2014/main" id="{73ABDFD5-B64A-428A-BB75-7F1DE3EE0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" t="181" r="18883" b="-181"/>
          <a:stretch/>
        </p:blipFill>
        <p:spPr>
          <a:xfrm>
            <a:off x="4758954" y="445405"/>
            <a:ext cx="3277772" cy="1751891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8432ED6-FDE1-407B-8D42-998EA945B186}"/>
              </a:ext>
            </a:extLst>
          </p:cNvPr>
          <p:cNvSpPr txBox="1"/>
          <p:nvPr/>
        </p:nvSpPr>
        <p:spPr>
          <a:xfrm>
            <a:off x="4758954" y="2475914"/>
            <a:ext cx="32455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“Na </a:t>
            </a:r>
            <a:r>
              <a:rPr lang="en-US" dirty="0" err="1"/>
              <a:t>flasi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izbusene</a:t>
            </a:r>
            <a:r>
              <a:rPr lang="en-US" dirty="0"/>
              <a:t> </a:t>
            </a:r>
            <a:r>
              <a:rPr lang="en-US" dirty="0" err="1"/>
              <a:t>rupe,jedna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dnu</a:t>
            </a:r>
            <a:r>
              <a:rPr lang="en-US" dirty="0"/>
              <a:t> a </a:t>
            </a:r>
            <a:r>
              <a:rPr lang="en-US" dirty="0" err="1"/>
              <a:t>jedna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sredini</a:t>
            </a:r>
            <a:r>
              <a:rPr lang="en-US" dirty="0"/>
              <a:t> </a:t>
            </a:r>
            <a:r>
              <a:rPr lang="en-US" dirty="0" err="1"/>
              <a:t>flase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Zakljucak</a:t>
            </a:r>
            <a:r>
              <a:rPr lang="en-US" dirty="0"/>
              <a:t>: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dnu</a:t>
            </a:r>
            <a:r>
              <a:rPr lang="en-US" dirty="0"/>
              <a:t> </a:t>
            </a:r>
            <a:r>
              <a:rPr lang="en-US" dirty="0" err="1"/>
              <a:t>izbacuje</a:t>
            </a:r>
            <a:r>
              <a:rPr lang="en-US" dirty="0"/>
              <a:t> </a:t>
            </a:r>
            <a:r>
              <a:rPr lang="en-US" dirty="0" err="1"/>
              <a:t>dalje</a:t>
            </a:r>
            <a:r>
              <a:rPr lang="en-US" dirty="0"/>
              <a:t> </a:t>
            </a:r>
            <a:r>
              <a:rPr lang="en-US" dirty="0" err="1"/>
              <a:t>vodu</a:t>
            </a:r>
            <a:r>
              <a:rPr lang="en-US" dirty="0"/>
              <a:t> od </a:t>
            </a:r>
            <a:r>
              <a:rPr lang="en-US" dirty="0" err="1"/>
              <a:t>gornje</a:t>
            </a:r>
            <a:r>
              <a:rPr lang="en-US" dirty="0"/>
              <a:t> </a:t>
            </a:r>
            <a:r>
              <a:rPr lang="en-US" dirty="0" err="1"/>
              <a:t>rupe</a:t>
            </a:r>
            <a:r>
              <a:rPr lang="en-US" dirty="0"/>
              <a:t>,</a:t>
            </a:r>
            <a:r>
              <a:rPr lang="sr-Latn-RS" dirty="0"/>
              <a:t> </a:t>
            </a:r>
            <a:r>
              <a:rPr lang="en-US" dirty="0"/>
              <a:t>a to je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sto</a:t>
            </a:r>
            <a:r>
              <a:rPr lang="en-US" dirty="0"/>
              <a:t> </a:t>
            </a:r>
            <a:r>
              <a:rPr lang="en-US" u="sng" dirty="0" err="1"/>
              <a:t>hidrostaticni</a:t>
            </a:r>
            <a:r>
              <a:rPr lang="en-US" u="sng" dirty="0"/>
              <a:t> </a:t>
            </a:r>
            <a:r>
              <a:rPr lang="en-US" u="sng" dirty="0" err="1"/>
              <a:t>pritisak</a:t>
            </a:r>
            <a:r>
              <a:rPr lang="en-US" u="sng" dirty="0"/>
              <a:t> </a:t>
            </a:r>
            <a:r>
              <a:rPr lang="en-US" u="sng" dirty="0" err="1"/>
              <a:t>na</a:t>
            </a:r>
            <a:r>
              <a:rPr lang="en-US" u="sng" dirty="0"/>
              <a:t> </a:t>
            </a:r>
            <a:r>
              <a:rPr lang="en-US" u="sng" dirty="0" err="1"/>
              <a:t>bocnu</a:t>
            </a:r>
            <a:r>
              <a:rPr lang="en-US" u="sng" dirty="0"/>
              <a:t> </a:t>
            </a:r>
            <a:r>
              <a:rPr lang="en-US" u="sng" dirty="0" err="1"/>
              <a:t>stranu</a:t>
            </a:r>
            <a:r>
              <a:rPr lang="en-US" u="sng" dirty="0"/>
              <a:t> </a:t>
            </a:r>
            <a:r>
              <a:rPr lang="en-US" u="sng" dirty="0" err="1"/>
              <a:t>suda</a:t>
            </a:r>
            <a:r>
              <a:rPr lang="en-US" u="sng" dirty="0"/>
              <a:t> </a:t>
            </a:r>
            <a:r>
              <a:rPr lang="en-US" u="sng" dirty="0" err="1"/>
              <a:t>raste</a:t>
            </a:r>
            <a:r>
              <a:rPr lang="en-US" u="sng" dirty="0"/>
              <a:t> </a:t>
            </a:r>
            <a:r>
              <a:rPr lang="en-US" u="sng" dirty="0" err="1"/>
              <a:t>sa</a:t>
            </a:r>
            <a:r>
              <a:rPr lang="en-US" u="sng" dirty="0"/>
              <a:t> </a:t>
            </a:r>
            <a:r>
              <a:rPr lang="en-US" u="sng" dirty="0" err="1"/>
              <a:t>porastom</a:t>
            </a:r>
            <a:r>
              <a:rPr lang="en-US" u="sng" dirty="0"/>
              <a:t> </a:t>
            </a:r>
            <a:r>
              <a:rPr lang="en-US" u="sng" dirty="0" err="1"/>
              <a:t>dubine</a:t>
            </a:r>
            <a:r>
              <a:rPr lang="en-US" u="sng" dirty="0"/>
              <a:t> I </a:t>
            </a:r>
            <a:r>
              <a:rPr lang="en-US" u="sng" dirty="0" err="1"/>
              <a:t>zato</a:t>
            </a:r>
            <a:r>
              <a:rPr lang="en-US" u="sng" dirty="0"/>
              <a:t> </a:t>
            </a:r>
            <a:r>
              <a:rPr lang="en-US" u="sng" dirty="0" err="1"/>
              <a:t>mlaz</a:t>
            </a:r>
            <a:r>
              <a:rPr lang="en-US" u="sng" dirty="0"/>
              <a:t> </a:t>
            </a:r>
            <a:r>
              <a:rPr lang="en-US" u="sng" dirty="0" err="1"/>
              <a:t>iz</a:t>
            </a:r>
            <a:r>
              <a:rPr lang="en-US" u="sng" dirty="0"/>
              <a:t> </a:t>
            </a:r>
            <a:r>
              <a:rPr lang="en-US" u="sng" dirty="0" err="1"/>
              <a:t>nizeg</a:t>
            </a:r>
            <a:r>
              <a:rPr lang="en-US" u="sng" dirty="0"/>
              <a:t> </a:t>
            </a:r>
            <a:r>
              <a:rPr lang="en-US" u="sng" dirty="0" err="1"/>
              <a:t>otvora</a:t>
            </a:r>
            <a:r>
              <a:rPr lang="en-US" u="sng" dirty="0"/>
              <a:t> </a:t>
            </a:r>
            <a:r>
              <a:rPr lang="en-US" u="sng" dirty="0" err="1"/>
              <a:t>ima</a:t>
            </a:r>
            <a:r>
              <a:rPr lang="en-US" u="sng" dirty="0"/>
              <a:t> </a:t>
            </a:r>
            <a:r>
              <a:rPr lang="en-US" u="sng" dirty="0" err="1"/>
              <a:t>veci</a:t>
            </a:r>
            <a:r>
              <a:rPr lang="en-US" u="sng" dirty="0"/>
              <a:t> </a:t>
            </a:r>
            <a:r>
              <a:rPr lang="en-US" u="sng" dirty="0" err="1"/>
              <a:t>domet</a:t>
            </a:r>
            <a:r>
              <a:rPr lang="en-US" u="sng" dirty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939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FA90D-E5DA-4630-A84D-5585C3B1A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216" y="1292088"/>
            <a:ext cx="10515600" cy="21799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1800" dirty="0"/>
              <a:t>Продукти пројекта:</a:t>
            </a:r>
          </a:p>
          <a:p>
            <a:r>
              <a:rPr lang="sr-Cyrl-RS" sz="1800" dirty="0"/>
              <a:t>Фотографије и видео записи огледа</a:t>
            </a:r>
          </a:p>
          <a:p>
            <a:r>
              <a:rPr lang="sr-Cyrl-RS" sz="1800" dirty="0"/>
              <a:t> бројне вредности мерења </a:t>
            </a:r>
          </a:p>
          <a:p>
            <a:r>
              <a:rPr lang="sr-Cyrl-RS" sz="1800" dirty="0"/>
              <a:t>графички прикази појава</a:t>
            </a:r>
          </a:p>
          <a:p>
            <a:r>
              <a:rPr lang="sr-Cyrl-RS" sz="1800" dirty="0"/>
              <a:t>ппт презентације</a:t>
            </a:r>
          </a:p>
          <a:p>
            <a:r>
              <a:rPr lang="sr-Cyrl-RS" dirty="0"/>
              <a:t>Попуњена анкета од стране104 ученика</a:t>
            </a:r>
            <a:endParaRPr lang="sr-Cyrl-RS" sz="1800" dirty="0"/>
          </a:p>
          <a:p>
            <a:endParaRPr lang="sr-Cyrl-RS" sz="1800" dirty="0"/>
          </a:p>
          <a:p>
            <a:r>
              <a:rPr lang="sr-Cyrl-RS" dirty="0"/>
              <a:t>Ученици су користили виртелну лаборараторију за извођење огледа, смарт телефоне са апликацијама за фотографисање и прављење видео снимака,мајкрсофт офис за прављење ппт презентације, гугл класрум  и електроснуку пошту за комуникацију са наставникаом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sz="1800" dirty="0"/>
          </a:p>
          <a:p>
            <a:endParaRPr lang="sr-Cyrl-RS" sz="1800" dirty="0"/>
          </a:p>
          <a:p>
            <a:pPr marL="0" indent="0">
              <a:buNone/>
            </a:pPr>
            <a:endParaRPr lang="sr-Cyrl-RS" sz="1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980B0C-E152-49D7-A455-1EDA07CEBA7C}"/>
              </a:ext>
            </a:extLst>
          </p:cNvPr>
          <p:cNvSpPr txBox="1">
            <a:spLocks/>
          </p:cNvSpPr>
          <p:nvPr/>
        </p:nvSpPr>
        <p:spPr>
          <a:xfrm>
            <a:off x="401184" y="2539104"/>
            <a:ext cx="10515600" cy="2102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Cyrl-RS" sz="1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14FC97E-2C37-4D33-81A6-BB3AC7051F80}"/>
              </a:ext>
            </a:extLst>
          </p:cNvPr>
          <p:cNvSpPr txBox="1">
            <a:spLocks/>
          </p:cNvSpPr>
          <p:nvPr/>
        </p:nvSpPr>
        <p:spPr>
          <a:xfrm>
            <a:off x="547265" y="3095694"/>
            <a:ext cx="10515600" cy="1930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Cyrl-RS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E7D432A-AE7A-41B8-8320-11CFD6354B0C}"/>
              </a:ext>
            </a:extLst>
          </p:cNvPr>
          <p:cNvSpPr txBox="1">
            <a:spLocks/>
          </p:cNvSpPr>
          <p:nvPr/>
        </p:nvSpPr>
        <p:spPr>
          <a:xfrm>
            <a:off x="1275216" y="3291852"/>
            <a:ext cx="10515600" cy="1726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2600" dirty="0"/>
              <a:t>   </a:t>
            </a:r>
          </a:p>
          <a:p>
            <a:pPr marL="0" indent="0">
              <a:buNone/>
            </a:pPr>
            <a:r>
              <a:rPr lang="sr-Cyrl-RS" sz="1800" dirty="0"/>
              <a:t>Улога ИКТ-а у пројекту</a:t>
            </a:r>
          </a:p>
          <a:p>
            <a:pPr marL="0" indent="0">
              <a:buNone/>
            </a:pPr>
            <a:endParaRPr lang="sr-Cyrl-RS" sz="1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80308DD-92B6-41E2-A118-94855A692C54}"/>
              </a:ext>
            </a:extLst>
          </p:cNvPr>
          <p:cNvSpPr txBox="1">
            <a:spLocks/>
          </p:cNvSpPr>
          <p:nvPr/>
        </p:nvSpPr>
        <p:spPr>
          <a:xfrm>
            <a:off x="1275216" y="5198418"/>
            <a:ext cx="10515600" cy="1433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2600" dirty="0"/>
              <a:t> </a:t>
            </a:r>
            <a:r>
              <a:rPr lang="sr-Cyrl-RS" sz="1800" dirty="0"/>
              <a:t>Дужина трајања</a:t>
            </a:r>
          </a:p>
          <a:p>
            <a:pPr marL="342900" lvl="0" indent="-342900" defTabSz="45720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en-US" sz="1800" dirty="0"/>
              <a:t>12 </a:t>
            </a:r>
            <a:r>
              <a:rPr lang="sr-Cyrl-RS" sz="1800" dirty="0"/>
              <a:t>дана</a:t>
            </a:r>
          </a:p>
        </p:txBody>
      </p:sp>
    </p:spTree>
    <p:extLst>
      <p:ext uri="{BB962C8B-B14F-4D97-AF65-F5344CB8AC3E}">
        <p14:creationId xmlns:p14="http://schemas.microsoft.com/office/powerpoint/2010/main" val="4258457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76D8B-2E43-472C-9C37-E1AE0BEE4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dirty="0">
                <a:latin typeface="+mn-lt"/>
              </a:rPr>
              <a:t>Начин вредновања</a:t>
            </a:r>
            <a:endParaRPr lang="en-US" sz="2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073EE-6B62-4225-919D-6C071E8EC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Ученик је извео огледе у виртелној лабораторији или уз помоћ материјала које поседује код куће</a:t>
            </a:r>
          </a:p>
          <a:p>
            <a:r>
              <a:rPr lang="sr-Cyrl-RS" dirty="0"/>
              <a:t>Ученик је посматрао, белеижио и докиментовао догађаје( фотограифја,видео снимак)</a:t>
            </a:r>
          </a:p>
          <a:p>
            <a:r>
              <a:rPr lang="sr-Cyrl-RS" dirty="0"/>
              <a:t>Ученик је извео на основу теоријских разматрања закључке</a:t>
            </a:r>
          </a:p>
          <a:p>
            <a:r>
              <a:rPr lang="sr-Cyrl-RS" dirty="0"/>
              <a:t>Ученик је направио ппт презентацију </a:t>
            </a:r>
          </a:p>
        </p:txBody>
      </p:sp>
    </p:spTree>
    <p:extLst>
      <p:ext uri="{BB962C8B-B14F-4D97-AF65-F5344CB8AC3E}">
        <p14:creationId xmlns:p14="http://schemas.microsoft.com/office/powerpoint/2010/main" val="1800964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6C86C-7109-45A3-BA85-B9E0C0C5F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5386" y="490330"/>
            <a:ext cx="8915400" cy="567193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r-Cyrl-RS" dirty="0"/>
              <a:t>1-5</a:t>
            </a:r>
          </a:p>
          <a:p>
            <a:r>
              <a:rPr lang="sr-Cyrl-RS" dirty="0"/>
              <a:t>Дат је предлог ученицима за огледе са упуствима</a:t>
            </a:r>
          </a:p>
          <a:p>
            <a:r>
              <a:rPr lang="sr-Cyrl-RS" dirty="0"/>
              <a:t>Остављено је време да ученици виде да ли су у могућности да реализују пројекат</a:t>
            </a:r>
          </a:p>
          <a:p>
            <a:r>
              <a:rPr lang="sr-Cyrl-RS" dirty="0"/>
              <a:t>Подстицани су и мотивисани на реализацију пројекта</a:t>
            </a:r>
          </a:p>
          <a:p>
            <a:pPr marL="0" indent="0">
              <a:buNone/>
            </a:pPr>
            <a:r>
              <a:rPr lang="sr-Cyrl-RS" dirty="0"/>
              <a:t>6-9 дана</a:t>
            </a:r>
          </a:p>
          <a:p>
            <a:r>
              <a:rPr lang="sr-Cyrl-RS" dirty="0"/>
              <a:t>Наставник је комуницирао на индивидалном нивоу са ученицима који су први покушали </a:t>
            </a:r>
          </a:p>
          <a:p>
            <a:r>
              <a:rPr lang="sr-Cyrl-RS" dirty="0"/>
              <a:t>Приликом комуникације наставник је мотивисао и подстицао ученике и давао упутства за даљи напредак</a:t>
            </a:r>
          </a:p>
          <a:p>
            <a:r>
              <a:rPr lang="sr-Cyrl-RS" dirty="0"/>
              <a:t>Први успешни радови су окачени у гугл класрум</a:t>
            </a:r>
          </a:p>
          <a:p>
            <a:r>
              <a:rPr lang="sr-Cyrl-RS" dirty="0"/>
              <a:t>Почели су да пристижу радови у већем броју</a:t>
            </a:r>
          </a:p>
          <a:p>
            <a:r>
              <a:rPr lang="sr-Cyrl-RS" dirty="0"/>
              <a:t>Наствник је прегледао радове, комуницирао са ученицима и давао индивидуална упуства ученицима како да их на најбљи начин заврше</a:t>
            </a:r>
          </a:p>
          <a:p>
            <a:r>
              <a:rPr lang="sr-Cyrl-RS" dirty="0"/>
              <a:t>Настаник је подстицао ученике да истрају до краја у пројекту</a:t>
            </a:r>
          </a:p>
          <a:p>
            <a:r>
              <a:rPr lang="sr-Cyrl-RS" dirty="0"/>
              <a:t>Наставник је оценио све успешне и формиране радове</a:t>
            </a:r>
          </a:p>
          <a:p>
            <a:r>
              <a:rPr lang="sr-Cyrl-RS" dirty="0"/>
              <a:t>Ученици су попунили анкету о настави на даљину </a:t>
            </a:r>
            <a:endParaRPr lang="en-US" dirty="0"/>
          </a:p>
          <a:p>
            <a:pPr marL="0" indent="0">
              <a:buNone/>
            </a:pPr>
            <a:r>
              <a:rPr lang="sr-Cyrl-RS" dirty="0"/>
              <a:t>10-12 дана</a:t>
            </a:r>
          </a:p>
          <a:p>
            <a:r>
              <a:rPr lang="sr-Cyrl-RS" dirty="0"/>
              <a:t>Наствник је прегледао радове, комуницирао са ученицима и давао индивидуална упуства ученицима како да их на најбљи начин заврше</a:t>
            </a:r>
          </a:p>
          <a:p>
            <a:r>
              <a:rPr lang="sr-Cyrl-RS" dirty="0"/>
              <a:t>Настаник је подстицао ученике да истрају до краја у пројекту</a:t>
            </a:r>
          </a:p>
          <a:p>
            <a:r>
              <a:rPr lang="sr-Cyrl-RS" dirty="0"/>
              <a:t>Наставник је оценио све успешне и формиране радове</a:t>
            </a:r>
          </a:p>
          <a:p>
            <a:r>
              <a:rPr lang="sr-Cyrl-RS" dirty="0"/>
              <a:t>Ученици су попунили анкету о настави на даљину </a:t>
            </a:r>
            <a:endParaRPr lang="en-US" dirty="0"/>
          </a:p>
          <a:p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3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E9849-208F-41ED-9106-0374C5358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784274"/>
            <a:ext cx="8915400" cy="5616526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ru-RU" dirty="0"/>
              <a:t>Драга децо.</a:t>
            </a:r>
            <a:br>
              <a:rPr lang="ru-RU" dirty="0"/>
            </a:br>
            <a:r>
              <a:rPr lang="ru-RU" dirty="0"/>
              <a:t> </a:t>
            </a:r>
            <a:r>
              <a:rPr lang="sr-Cyrl-RS" dirty="0"/>
              <a:t>У</a:t>
            </a:r>
            <a:r>
              <a:rPr lang="ru-RU" dirty="0"/>
              <a:t> прилогу вам достављам и презентацију једне ваше другарице која говори о виртуеном експериметну у виртуелној учионици, који сам вам задала као алтернативу. Јако лепо је урађена. Фали још закључак, али ћу је окачити сада, као пример да видите да може и да није тешко, да бисте евентуално и ви покушали. А има ноговештаја да ће бити још која. Иако су обавезе завршене, али је за вас ово све драгоцено и ко може да одвоји време добро је да учествује.</a:t>
            </a:r>
            <a:br>
              <a:rPr lang="ru-RU" dirty="0"/>
            </a:br>
            <a:r>
              <a:rPr lang="sr-Cyrl-RS" dirty="0"/>
              <a:t>Ч</a:t>
            </a:r>
            <a:r>
              <a:rPr lang="ru-RU" dirty="0"/>
              <a:t>увајте се и будите добри и весели.</a:t>
            </a:r>
            <a:r>
              <a:rPr lang="en-US" dirty="0"/>
              <a:t>”</a:t>
            </a:r>
          </a:p>
          <a:p>
            <a:r>
              <a:rPr lang="en-US" dirty="0"/>
              <a:t>“</a:t>
            </a:r>
            <a:r>
              <a:rPr lang="ru-RU" dirty="0"/>
              <a:t>Желим да похвалим све ученике, који су направили огледе код куће, документовали то и направили презентације. Јако сте добри. Браво!</a:t>
            </a:r>
            <a:br>
              <a:rPr lang="ru-RU" dirty="0"/>
            </a:br>
            <a:r>
              <a:rPr lang="ru-RU" dirty="0"/>
              <a:t>Браво и за све остале,који су учествовали у раду колико су били у могућности!</a:t>
            </a:r>
            <a:br>
              <a:rPr lang="ru-RU" dirty="0"/>
            </a:br>
            <a:r>
              <a:rPr lang="ru-RU" dirty="0"/>
              <a:t>Радите и даље, чувајте се и будите добро.</a:t>
            </a:r>
            <a:r>
              <a:rPr lang="en-US" dirty="0"/>
              <a:t>”</a:t>
            </a:r>
            <a:endParaRPr lang="ru-RU" dirty="0"/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079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DFCB136-F504-4C32-AE29-F11A15541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81" y="1275469"/>
            <a:ext cx="3381550" cy="4548555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AA212B-A026-41B2-9890-F45F0F9F6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31" y="1275470"/>
            <a:ext cx="5795889" cy="18897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5828CD-0CA7-4CD6-8671-11324A40F8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050" y="3165232"/>
            <a:ext cx="5674870" cy="25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335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271</TotalTime>
  <Words>829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Wisp</vt:lpstr>
      <vt:lpstr>Циљ бира средства у условима ванредне ситуације – огледи из физике у условима социјалне изолације</vt:lpstr>
      <vt:lpstr>Циљ пројекта</vt:lpstr>
      <vt:lpstr>PowerPoint Presentation</vt:lpstr>
      <vt:lpstr> </vt:lpstr>
      <vt:lpstr>PowerPoint Presentation</vt:lpstr>
      <vt:lpstr>Начин вредновања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Циљ бира средства у условима ванредне ситуације – огледи из физике у условима социјалне изолације</dc:title>
  <dc:creator>Korisnik</dc:creator>
  <cp:lastModifiedBy>Korisnik</cp:lastModifiedBy>
  <cp:revision>27</cp:revision>
  <dcterms:created xsi:type="dcterms:W3CDTF">2020-05-31T14:54:35Z</dcterms:created>
  <dcterms:modified xsi:type="dcterms:W3CDTF">2020-05-31T19:26:41Z</dcterms:modified>
</cp:coreProperties>
</file>